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5"/>
  </p:notesMasterIdLst>
  <p:sldIdLst>
    <p:sldId id="256" r:id="rId3"/>
    <p:sldId id="257" r:id="rId4"/>
  </p:sldIdLst>
  <p:sldSz cx="9906000" cy="6858000" type="A4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06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9" autoAdjust="0"/>
    <p:restoredTop sz="94660"/>
  </p:normalViewPr>
  <p:slideViewPr>
    <p:cSldViewPr showGuides="1">
      <p:cViewPr varScale="1">
        <p:scale>
          <a:sx n="103" d="100"/>
          <a:sy n="103" d="100"/>
        </p:scale>
        <p:origin x="1710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FEEDF-5577-4F93-9576-E477044C435E}" type="datetimeFigureOut">
              <a:rPr lang="en-GB" smtClean="0"/>
              <a:t>11/07/2017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7900" y="1241425"/>
            <a:ext cx="48387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E0331-1671-4FCF-82FE-1F5C86C4FD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446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E0331-1671-4FCF-82FE-1F5C86C4FDA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605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153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410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telmar.com/uk/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theme" Target="../theme/theme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0"/>
            <a:ext cx="9906000" cy="562708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0" y="99097"/>
            <a:ext cx="1447800" cy="43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3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HOW DO I</a:t>
            </a:r>
            <a:endParaRPr kumimoji="0" lang="en-US" altLang="en-US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7"/>
          <p:cNvSpPr>
            <a:spLocks noChangeArrowheads="1"/>
          </p:cNvSpPr>
          <p:nvPr userDrawn="1"/>
        </p:nvSpPr>
        <p:spPr bwMode="auto">
          <a:xfrm flipH="1">
            <a:off x="3710349" y="691113"/>
            <a:ext cx="45719" cy="5658764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-1" y="6479931"/>
            <a:ext cx="9906001" cy="37807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b="1" i="1" dirty="0">
                <a:solidFill>
                  <a:srgbClr val="FDFDFD"/>
                </a:solidFill>
                <a:latin typeface="Calibri" pitchFamily="34" charset="0"/>
                <a:cs typeface="Arial" pitchFamily="34" charset="0"/>
              </a:rPr>
              <a:t> 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488668"/>
            <a:ext cx="5892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i="1" dirty="0">
                <a:solidFill>
                  <a:srgbClr val="FDFDFD"/>
                </a:solidFill>
                <a:latin typeface="Calibri" pitchFamily="34" charset="0"/>
                <a:cs typeface="Arial" pitchFamily="34" charset="0"/>
              </a:rPr>
              <a:t>Need  further help? Call our helpdesk: + 44 (0) 20 7467 2575</a:t>
            </a:r>
            <a:endParaRPr lang="en-US" dirty="0"/>
          </a:p>
        </p:txBody>
      </p:sp>
      <p:pic>
        <p:nvPicPr>
          <p:cNvPr id="12" name="Picture 16" descr="Telmar_NoTag_White">
            <a:hlinkClick r:id="rId4"/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0613" y="6536889"/>
            <a:ext cx="966787" cy="253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0963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" name="Picture 20" descr="U:\Telmar Art\Manuals\TheNewStyle\ClockGuy5minGreen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00917"/>
            <a:ext cx="914400" cy="976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U:\Telmar Art\Manuals\TheNewStyle\ClockGuy5minRed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72175"/>
            <a:ext cx="934356" cy="99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U:\Telmar Art\Manuals\TheNewStyle\ClockGuy10minGreen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333" y="1457319"/>
            <a:ext cx="948267" cy="101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U:\Telmar Art\Manuals\TheNewStyle\ClockGuy10minRed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075" y="1470055"/>
            <a:ext cx="938325" cy="1002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U:\Telmar Art\Manuals\TheNewStyle\ClockGuy15minGreen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308" y="1476369"/>
            <a:ext cx="947386" cy="1011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 descr="U:\Telmar Art\Manuals\TheNewStyle\ClockGuy15minRed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586" y="1447824"/>
            <a:ext cx="974114" cy="1040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U:\Telmar Art\Manuals\TheNewStyle\ClockGuy20min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269485"/>
            <a:ext cx="981475" cy="1048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1" name="Picture 27" descr="U:\Telmar Art\Manuals\TheNewStyle\ClockGuy20minRed.png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506" y="3294974"/>
            <a:ext cx="957608" cy="102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U:\Telmar Art\Manuals\TheNewStyle\ClockGuy25minGreen.png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333" y="3326724"/>
            <a:ext cx="946371" cy="101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3" name="Picture 29" descr="U:\Telmar Art\Manuals\TheNewStyle\ClockGuy25minRed.pn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179" y="3326724"/>
            <a:ext cx="934357" cy="99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U:\Telmar Art\Manuals\TheNewStyle\ClockGuy30minRed.pn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092" y="3297103"/>
            <a:ext cx="974108" cy="1040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5" name="Picture 31" descr="U:\Telmar Art\Manuals\TheNewStyle\ClockGuy30min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3092" y="3277353"/>
            <a:ext cx="974108" cy="1040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U:\Telmar Art\Manuals\TheNewStyle\tipsANDtricks_LightbulbGuy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023" y="5077876"/>
            <a:ext cx="623909" cy="1058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7" name="Picture 33" descr="U:\Telmar Art\Manuals\TheNewStyle\Lightbulb.pn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9986" y="5046133"/>
            <a:ext cx="681037" cy="1099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angle 17"/>
          <p:cNvSpPr>
            <a:spLocks noChangeArrowheads="1"/>
          </p:cNvSpPr>
          <p:nvPr userDrawn="1"/>
        </p:nvSpPr>
        <p:spPr bwMode="auto">
          <a:xfrm flipH="1">
            <a:off x="9525000" y="668254"/>
            <a:ext cx="45719" cy="5658764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Rectangle 17"/>
          <p:cNvSpPr>
            <a:spLocks noChangeArrowheads="1"/>
          </p:cNvSpPr>
          <p:nvPr userDrawn="1"/>
        </p:nvSpPr>
        <p:spPr bwMode="auto">
          <a:xfrm rot="16200000" flipH="1">
            <a:off x="4930141" y="3497636"/>
            <a:ext cx="45719" cy="5658764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4" name="Straight Arrow Connector 43"/>
          <p:cNvCxnSpPr/>
          <p:nvPr userDrawn="1"/>
        </p:nvCxnSpPr>
        <p:spPr>
          <a:xfrm>
            <a:off x="4803423" y="5198533"/>
            <a:ext cx="266736" cy="1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423" y="5551544"/>
            <a:ext cx="2123617" cy="618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3668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257F974-59BC-4C22-86DB-6BDF4291B4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3114" y="3221631"/>
            <a:ext cx="1676190" cy="143809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D4A9BCF-CF86-4514-BE5C-FB771ED75B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3678" y="2225596"/>
            <a:ext cx="2888408" cy="208380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347602" y="199124"/>
            <a:ext cx="53900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bg1"/>
                </a:solidFill>
              </a:rPr>
              <a:t>..include Addressable Media in a Multi-Media Schedule in </a:t>
            </a:r>
            <a:r>
              <a:rPr lang="en-US" sz="1400" dirty="0" err="1">
                <a:solidFill>
                  <a:schemeClr val="bg1"/>
                </a:solidFill>
              </a:rPr>
              <a:t>TouchPoints</a:t>
            </a:r>
            <a:r>
              <a:rPr lang="en-US" sz="1400" dirty="0">
                <a:solidFill>
                  <a:schemeClr val="bg1"/>
                </a:solidFill>
              </a:rPr>
              <a:t>?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12653" y="2085139"/>
            <a:ext cx="737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FF0000"/>
                </a:solidFill>
              </a:rPr>
              <a:t>Figure 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37667" y="1560513"/>
            <a:ext cx="6046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solidFill>
                  <a:srgbClr val="FF0000"/>
                </a:solidFill>
              </a:rPr>
              <a:t>Figure 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27045" y="735213"/>
            <a:ext cx="6046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solidFill>
                  <a:srgbClr val="FF0000"/>
                </a:solidFill>
              </a:rPr>
              <a:t>Figure 2</a:t>
            </a:r>
          </a:p>
        </p:txBody>
      </p:sp>
      <p:pic>
        <p:nvPicPr>
          <p:cNvPr id="24" name="Picture 24" descr="U:\Telmar Art\Manuals\TheNewStyle\ClockGuy15minGree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992" y="102941"/>
            <a:ext cx="566386" cy="604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18193" y="533400"/>
            <a:ext cx="3771718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GB" sz="1000" dirty="0"/>
              <a:t>We are pleased to announce that we have introduced new functionality in </a:t>
            </a:r>
            <a:r>
              <a:rPr lang="en-GB" sz="1000" dirty="0" err="1"/>
              <a:t>MediaPlanner</a:t>
            </a:r>
            <a:r>
              <a:rPr lang="en-GB" sz="1000" dirty="0"/>
              <a:t>+ to allow users to include Programmatic/Targetable/Addressable media in a campaign, alongside traditional media. Various terms are used for this; we’ve chosen to use the label ‘Addressable Media’.</a:t>
            </a:r>
          </a:p>
          <a:p>
            <a:endParaRPr lang="en-GB" sz="1000" dirty="0"/>
          </a:p>
          <a:p>
            <a:r>
              <a:rPr lang="en-GB" sz="1000" dirty="0"/>
              <a:t>Addressable Media are buyable target audiences, usually a combination of a specific target group with an existing media platform (for example internet, mobile or VOD). The target group can be defined by demographics, </a:t>
            </a:r>
            <a:r>
              <a:rPr lang="en-GB" sz="1000" dirty="0" err="1"/>
              <a:t>geodemographics</a:t>
            </a:r>
            <a:r>
              <a:rPr lang="en-GB" sz="1000" dirty="0"/>
              <a:t>, media behaviour, product usage or any other audience that the media owner can deliver (and which can be defined on the </a:t>
            </a:r>
            <a:r>
              <a:rPr lang="en-GB" sz="1000" dirty="0" err="1"/>
              <a:t>TouchPoints</a:t>
            </a:r>
            <a:r>
              <a:rPr lang="en-GB" sz="1000" dirty="0"/>
              <a:t> survey).</a:t>
            </a:r>
          </a:p>
          <a:p>
            <a:endParaRPr lang="en-GB" sz="1000" dirty="0"/>
          </a:p>
          <a:p>
            <a:r>
              <a:rPr lang="en-GB" sz="1000" dirty="0"/>
              <a:t>You can then input the number of impressions against that ‘buying audience’ and see the reach and frequency updated for your entire campaign.</a:t>
            </a:r>
          </a:p>
          <a:p>
            <a:endParaRPr lang="en-GB" sz="1000" dirty="0"/>
          </a:p>
          <a:p>
            <a:r>
              <a:rPr lang="en-GB" sz="1000" dirty="0"/>
              <a:t>• Select MediaPlanner+ and click on ‘Expert Mode’ (</a:t>
            </a:r>
            <a:r>
              <a:rPr lang="en-GB" sz="1000" b="1" dirty="0">
                <a:solidFill>
                  <a:srgbClr val="FF0000"/>
                </a:solidFill>
              </a:rPr>
              <a:t>Figure 1</a:t>
            </a:r>
            <a:r>
              <a:rPr lang="en-GB" sz="1000" dirty="0"/>
              <a:t>).</a:t>
            </a:r>
          </a:p>
          <a:p>
            <a:r>
              <a:rPr lang="en-GB" sz="1000" dirty="0"/>
              <a:t>• Click on the ‘Target’ button located at the top of the screen (</a:t>
            </a:r>
            <a:r>
              <a:rPr lang="en-GB" sz="1000" b="1" dirty="0">
                <a:solidFill>
                  <a:srgbClr val="FF0000"/>
                </a:solidFill>
              </a:rPr>
              <a:t>Figure 2</a:t>
            </a:r>
            <a:r>
              <a:rPr lang="en-GB" sz="1000" dirty="0"/>
              <a:t>)</a:t>
            </a:r>
            <a:r>
              <a:rPr lang="en-GB" sz="1000" b="1" dirty="0">
                <a:solidFill>
                  <a:srgbClr val="FF0000"/>
                </a:solidFill>
              </a:rPr>
              <a:t> </a:t>
            </a:r>
            <a:r>
              <a:rPr lang="en-GB" sz="1000" dirty="0"/>
              <a:t>and then click on the ‘New Target’ button located in the bottom left corner (</a:t>
            </a:r>
            <a:r>
              <a:rPr lang="en-GB" sz="1000" b="1" dirty="0">
                <a:solidFill>
                  <a:srgbClr val="FF0000"/>
                </a:solidFill>
              </a:rPr>
              <a:t>Figure 3</a:t>
            </a:r>
            <a:r>
              <a:rPr lang="en-GB" sz="1000" dirty="0"/>
              <a:t>). Select your </a:t>
            </a:r>
            <a:r>
              <a:rPr lang="en-GB" sz="1000" dirty="0" err="1"/>
              <a:t>TouchPoints</a:t>
            </a:r>
            <a:r>
              <a:rPr lang="en-GB" sz="1000" dirty="0"/>
              <a:t> survey.</a:t>
            </a:r>
          </a:p>
          <a:p>
            <a:r>
              <a:rPr lang="en-GB" sz="1000" dirty="0"/>
              <a:t>• Once the survey is highlighted click on the ‘OK’ button in the bottom right, then code your audiences. </a:t>
            </a:r>
            <a:r>
              <a:rPr lang="en-US" sz="1000" dirty="0"/>
              <a:t>For this example we used two audiences: ‘All Respondents’ and ‘Men Aged 35+’ (</a:t>
            </a:r>
            <a:r>
              <a:rPr lang="en-US" sz="1000" b="1" dirty="0">
                <a:solidFill>
                  <a:srgbClr val="FF0000"/>
                </a:solidFill>
              </a:rPr>
              <a:t>Figure 4</a:t>
            </a:r>
            <a:r>
              <a:rPr lang="en-US" sz="1000" dirty="0"/>
              <a:t>).</a:t>
            </a:r>
          </a:p>
          <a:p>
            <a:r>
              <a:rPr lang="en-GB" sz="1000" dirty="0"/>
              <a:t>• </a:t>
            </a:r>
            <a:r>
              <a:rPr lang="en-US" sz="1000" dirty="0"/>
              <a:t>Then select the ‘Next’ button in the bottom right corner.</a:t>
            </a:r>
            <a:endParaRPr lang="en-GB" sz="1000" dirty="0"/>
          </a:p>
          <a:p>
            <a:r>
              <a:rPr lang="en-US" sz="1000" dirty="0"/>
              <a:t> </a:t>
            </a:r>
            <a:endParaRPr lang="en-GB" sz="1000" dirty="0"/>
          </a:p>
          <a:p>
            <a:r>
              <a:rPr lang="en-GB" sz="1000" dirty="0"/>
              <a:t>• On t</a:t>
            </a:r>
            <a:r>
              <a:rPr lang="en-US" sz="1000" dirty="0"/>
              <a:t>he media selection screen we have picked some print, TV and radio - and then an addressable media ‘slot’, as shown in </a:t>
            </a:r>
            <a:r>
              <a:rPr lang="en-US" sz="1000" b="1" dirty="0">
                <a:solidFill>
                  <a:srgbClr val="FF0000"/>
                </a:solidFill>
              </a:rPr>
              <a:t>Figure 5.</a:t>
            </a:r>
            <a:r>
              <a:rPr lang="en-US" sz="1000" dirty="0"/>
              <a:t> We will populate one of these shortly.</a:t>
            </a:r>
          </a:p>
          <a:p>
            <a:r>
              <a:rPr lang="en-GB" sz="1000" dirty="0"/>
              <a:t>• Click ‘OK’ and </a:t>
            </a:r>
            <a:r>
              <a:rPr lang="en-GB" sz="1000" dirty="0" err="1"/>
              <a:t>i</a:t>
            </a:r>
            <a:r>
              <a:rPr lang="en-US" sz="1000" dirty="0" err="1"/>
              <a:t>nput</a:t>
            </a:r>
            <a:r>
              <a:rPr lang="en-US" sz="1000" dirty="0"/>
              <a:t> your traditional media plan e.g. print insertions, radio and TV GRP’s as usual.</a:t>
            </a:r>
          </a:p>
          <a:p>
            <a:endParaRPr lang="en-US" sz="1000" dirty="0"/>
          </a:p>
          <a:p>
            <a:r>
              <a:rPr lang="en-GB" sz="1000" dirty="0"/>
              <a:t>• </a:t>
            </a:r>
            <a:r>
              <a:rPr lang="en-US" sz="1000" dirty="0"/>
              <a:t>Next we </a:t>
            </a:r>
            <a:r>
              <a:rPr lang="en-GB" sz="1000" dirty="0"/>
              <a:t>are going to configure our addressable medium: we’re going to use Channel 4’s All 4 VOD to target ABC1s. </a:t>
            </a:r>
            <a:r>
              <a:rPr lang="en-US" sz="1000" dirty="0"/>
              <a:t>Double-click on the words ‘Addressable 01’ (</a:t>
            </a:r>
            <a:r>
              <a:rPr lang="en-US" sz="1000" b="1" dirty="0">
                <a:solidFill>
                  <a:srgbClr val="FF0000"/>
                </a:solidFill>
              </a:rPr>
              <a:t>Figure 6</a:t>
            </a:r>
            <a:r>
              <a:rPr lang="en-US" sz="1000" dirty="0"/>
              <a:t>) to get to the Editor screen (</a:t>
            </a:r>
            <a:r>
              <a:rPr lang="en-US" sz="1000" b="1" dirty="0">
                <a:solidFill>
                  <a:srgbClr val="FF0000"/>
                </a:solidFill>
              </a:rPr>
              <a:t>Figure 7</a:t>
            </a:r>
            <a:r>
              <a:rPr lang="en-US" sz="1000" dirty="0"/>
              <a:t>).</a:t>
            </a:r>
          </a:p>
          <a:p>
            <a:r>
              <a:rPr lang="en-GB" sz="1000" dirty="0"/>
              <a:t>• </a:t>
            </a:r>
            <a:r>
              <a:rPr lang="en-US" sz="1000" dirty="0"/>
              <a:t>From the Media Platform(s) list, select ‘VOD Channels’, then select the specific channel we are buying: </a:t>
            </a:r>
            <a:r>
              <a:rPr lang="en-US" sz="1000" b="1" dirty="0"/>
              <a:t>All 4</a:t>
            </a:r>
            <a:r>
              <a:rPr lang="en-US" sz="1000" dirty="0"/>
              <a:t> (</a:t>
            </a:r>
            <a:r>
              <a:rPr lang="en-US" sz="1000" b="1" dirty="0">
                <a:solidFill>
                  <a:srgbClr val="FF0000"/>
                </a:solidFill>
              </a:rPr>
              <a:t>Figure 8</a:t>
            </a:r>
            <a:r>
              <a:rPr lang="en-US" sz="1000" dirty="0"/>
              <a:t>).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574370" y="1962028"/>
            <a:ext cx="6094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solidFill>
                  <a:srgbClr val="FF0000"/>
                </a:solidFill>
              </a:rPr>
              <a:t>Figure 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76594" y="708451"/>
            <a:ext cx="6046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Figure 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42B86C-CB92-4F08-AF69-98A3613021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5609" y="2310564"/>
            <a:ext cx="2385771" cy="53606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94507A5-8FCE-4331-BB9D-E5FBA86F04C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4822" r="33946"/>
          <a:stretch/>
        </p:blipFill>
        <p:spPr>
          <a:xfrm>
            <a:off x="6629400" y="982855"/>
            <a:ext cx="2521592" cy="43108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A4CDA14-DC54-4739-BE6B-96E1A62875A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47017" y="955898"/>
            <a:ext cx="2214371" cy="917481"/>
          </a:xfrm>
          <a:prstGeom prst="rect">
            <a:avLst/>
          </a:prstGeom>
        </p:spPr>
      </p:pic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6543D24E-E224-4924-A950-7B5137451F17}"/>
              </a:ext>
            </a:extLst>
          </p:cNvPr>
          <p:cNvSpPr/>
          <p:nvPr/>
        </p:nvSpPr>
        <p:spPr>
          <a:xfrm>
            <a:off x="4419600" y="1290769"/>
            <a:ext cx="1924210" cy="32667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2469906B-E603-4649-AAAE-16B1A9E06293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2" t="1" r="27837" b="14615"/>
          <a:stretch/>
        </p:blipFill>
        <p:spPr>
          <a:xfrm>
            <a:off x="5287880" y="4455945"/>
            <a:ext cx="1764000" cy="172800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D16B7C43-4FB3-4171-8B0F-AE4007227CE0}"/>
              </a:ext>
            </a:extLst>
          </p:cNvPr>
          <p:cNvSpPr txBox="1"/>
          <p:nvPr/>
        </p:nvSpPr>
        <p:spPr>
          <a:xfrm>
            <a:off x="3929433" y="2975298"/>
            <a:ext cx="6094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solidFill>
                  <a:srgbClr val="FF0000"/>
                </a:solidFill>
              </a:rPr>
              <a:t>Figure 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1FE47D1-7141-4A51-A4F7-A1106B9A94A8}"/>
              </a:ext>
            </a:extLst>
          </p:cNvPr>
          <p:cNvSpPr txBox="1"/>
          <p:nvPr/>
        </p:nvSpPr>
        <p:spPr>
          <a:xfrm>
            <a:off x="5237096" y="4221186"/>
            <a:ext cx="6094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solidFill>
                  <a:srgbClr val="FF0000"/>
                </a:solidFill>
              </a:rPr>
              <a:t>Figure 7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1D967BD3-A878-4801-8F10-96E36DAFF5A7}"/>
              </a:ext>
            </a:extLst>
          </p:cNvPr>
          <p:cNvSpPr/>
          <p:nvPr/>
        </p:nvSpPr>
        <p:spPr>
          <a:xfrm>
            <a:off x="5331002" y="5319945"/>
            <a:ext cx="1375198" cy="210285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1B9D7F17-5C6D-4DD4-98E4-90E3C5EB4EF2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4" b="48302"/>
          <a:stretch/>
        </p:blipFill>
        <p:spPr>
          <a:xfrm>
            <a:off x="7421951" y="4790532"/>
            <a:ext cx="1924682" cy="1008000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121DF0F7-C432-43BA-876D-06C239583EEC}"/>
              </a:ext>
            </a:extLst>
          </p:cNvPr>
          <p:cNvSpPr txBox="1"/>
          <p:nvPr/>
        </p:nvSpPr>
        <p:spPr>
          <a:xfrm>
            <a:off x="7349554" y="4555867"/>
            <a:ext cx="6094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solidFill>
                  <a:srgbClr val="FF0000"/>
                </a:solidFill>
              </a:rPr>
              <a:t>Figure 8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8D06C05-D646-4B77-A44E-D0328A44DCC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62240" y="1477157"/>
            <a:ext cx="1904762" cy="504762"/>
          </a:xfrm>
          <a:prstGeom prst="rect">
            <a:avLst/>
          </a:prstGeom>
        </p:spPr>
      </p:pic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5DBF907-DE88-49A9-9434-78CD829802C4}"/>
              </a:ext>
            </a:extLst>
          </p:cNvPr>
          <p:cNvSpPr/>
          <p:nvPr/>
        </p:nvSpPr>
        <p:spPr>
          <a:xfrm>
            <a:off x="6682958" y="967181"/>
            <a:ext cx="500874" cy="50132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3C6F5C98-AE59-4884-9232-544D52D93BC0}"/>
              </a:ext>
            </a:extLst>
          </p:cNvPr>
          <p:cNvSpPr/>
          <p:nvPr/>
        </p:nvSpPr>
        <p:spPr>
          <a:xfrm>
            <a:off x="7491288" y="1514448"/>
            <a:ext cx="966912" cy="42172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0EB26CC7-3A53-43EB-B23B-028B4971869E}"/>
              </a:ext>
            </a:extLst>
          </p:cNvPr>
          <p:cNvSpPr/>
          <p:nvPr/>
        </p:nvSpPr>
        <p:spPr>
          <a:xfrm>
            <a:off x="3929433" y="3808369"/>
            <a:ext cx="990454" cy="17525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060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3061B8AD-E386-4A40-9A55-9473403958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4" t="1346" r="1088"/>
          <a:stretch/>
        </p:blipFill>
        <p:spPr>
          <a:xfrm>
            <a:off x="3791611" y="613532"/>
            <a:ext cx="3265259" cy="2698058"/>
          </a:xfrm>
          <a:prstGeom prst="rect">
            <a:avLst/>
          </a:prstGeom>
        </p:spPr>
      </p:pic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0" y="613532"/>
            <a:ext cx="3704501" cy="6339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endParaRPr lang="en-US" sz="1000" kern="14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17323" y="2002451"/>
            <a:ext cx="6094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solidFill>
                  <a:srgbClr val="FF0000"/>
                </a:solidFill>
              </a:rPr>
              <a:t>Figure 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68124" y="685800"/>
            <a:ext cx="680436" cy="221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FF0000"/>
                </a:solidFill>
              </a:rPr>
              <a:t>Figure 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E83772-2F21-4285-817B-6A88AAD4EEE6}"/>
              </a:ext>
            </a:extLst>
          </p:cNvPr>
          <p:cNvSpPr txBox="1"/>
          <p:nvPr/>
        </p:nvSpPr>
        <p:spPr>
          <a:xfrm>
            <a:off x="41740" y="685800"/>
            <a:ext cx="369206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Now that we have chosen </a:t>
            </a:r>
            <a:r>
              <a:rPr lang="en-GB" sz="1000" b="1" i="1" dirty="0"/>
              <a:t>All 4</a:t>
            </a:r>
            <a:r>
              <a:rPr lang="en-GB" sz="1000" dirty="0"/>
              <a:t> we can select the demographic that we are buying. Click on ‘Addressable Audience Coding’ (</a:t>
            </a:r>
            <a:r>
              <a:rPr lang="en-GB" sz="1000" b="1" dirty="0">
                <a:solidFill>
                  <a:srgbClr val="FF0000"/>
                </a:solidFill>
              </a:rPr>
              <a:t>Figure 9</a:t>
            </a:r>
            <a:r>
              <a:rPr lang="en-GB" sz="1000" dirty="0"/>
              <a:t>) and use the standard Touchpoints coding screen to select </a:t>
            </a:r>
            <a:r>
              <a:rPr lang="en-GB" sz="1000" b="1" dirty="0"/>
              <a:t>Social Grade ABC1 </a:t>
            </a:r>
            <a:r>
              <a:rPr lang="en-GB" sz="1000" dirty="0"/>
              <a:t>(</a:t>
            </a:r>
            <a:r>
              <a:rPr lang="en-GB" sz="1000" dirty="0">
                <a:solidFill>
                  <a:srgbClr val="FF0000"/>
                </a:solidFill>
              </a:rPr>
              <a:t>Figure 10</a:t>
            </a:r>
            <a:r>
              <a:rPr lang="en-GB" sz="1000" dirty="0"/>
              <a:t>), then click ‘Next’.</a:t>
            </a:r>
          </a:p>
          <a:p>
            <a:endParaRPr lang="en-GB" sz="1000" dirty="0"/>
          </a:p>
          <a:p>
            <a:r>
              <a:rPr lang="en-GB" sz="1000" dirty="0"/>
              <a:t>Note that the audience sizes are being updated as you go. See the figures highlighted in yellow in </a:t>
            </a:r>
            <a:r>
              <a:rPr lang="en-GB" sz="1000" dirty="0">
                <a:solidFill>
                  <a:srgbClr val="FF0000"/>
                </a:solidFill>
              </a:rPr>
              <a:t>Figure 9</a:t>
            </a:r>
            <a:r>
              <a:rPr lang="en-GB" sz="1000" dirty="0"/>
              <a:t>:</a:t>
            </a:r>
          </a:p>
          <a:p>
            <a:endParaRPr lang="en-GB" sz="1000" dirty="0"/>
          </a:p>
          <a:p>
            <a:pPr marL="171450" indent="-171450">
              <a:buFontTx/>
              <a:buChar char="-"/>
            </a:pPr>
            <a:r>
              <a:rPr lang="en-GB" sz="1000" dirty="0"/>
              <a:t>All 4 has a total reach of 9,594 (000s Adults 15+)</a:t>
            </a:r>
          </a:p>
          <a:p>
            <a:pPr marL="171450" indent="-171450">
              <a:buFontTx/>
              <a:buChar char="-"/>
            </a:pPr>
            <a:r>
              <a:rPr lang="en-GB" sz="1000" dirty="0"/>
              <a:t>There are 27,591 ABC1s</a:t>
            </a:r>
          </a:p>
          <a:p>
            <a:pPr marL="171450" indent="-171450">
              <a:buFontTx/>
              <a:buChar char="-"/>
            </a:pPr>
            <a:r>
              <a:rPr lang="en-GB" sz="1000" b="1" dirty="0"/>
              <a:t>All 4 reaches 5,618 ABC1s</a:t>
            </a:r>
          </a:p>
          <a:p>
            <a:pPr marL="171450" indent="-171450">
              <a:buFontTx/>
              <a:buChar char="-"/>
            </a:pPr>
            <a:r>
              <a:rPr lang="en-GB" sz="1000" dirty="0"/>
              <a:t>Of those, 1,475 are also Men Aged 35+. This is the maximum potential reach of your custom medium against your planning target (the 16,957 Men Aged 35+).</a:t>
            </a:r>
          </a:p>
          <a:p>
            <a:endParaRPr lang="en-GB" sz="1000" dirty="0"/>
          </a:p>
          <a:p>
            <a:r>
              <a:rPr lang="en-GB" sz="1000" dirty="0"/>
              <a:t>• Rather than using the generic name ‘Addressable 01’, you can now input a custom name for your custom vehicle at the bottom of the Editor screen (</a:t>
            </a:r>
            <a:r>
              <a:rPr lang="en-GB" sz="1000" b="1" dirty="0">
                <a:solidFill>
                  <a:srgbClr val="FF0000"/>
                </a:solidFill>
              </a:rPr>
              <a:t>Figure 9</a:t>
            </a:r>
            <a:r>
              <a:rPr lang="en-GB" sz="1000" dirty="0"/>
              <a:t>). Now click ‘OK’.</a:t>
            </a:r>
          </a:p>
          <a:p>
            <a:endParaRPr lang="en-GB" sz="1000" b="1" dirty="0">
              <a:solidFill>
                <a:srgbClr val="FF0000"/>
              </a:solidFill>
            </a:endParaRPr>
          </a:p>
          <a:p>
            <a:r>
              <a:rPr lang="en-GB" sz="1000" dirty="0"/>
              <a:t>• In the main planning screen, select ‘Addressable Media’ from the Media Types box (</a:t>
            </a:r>
            <a:r>
              <a:rPr lang="en-GB" sz="1000" b="1" dirty="0">
                <a:solidFill>
                  <a:srgbClr val="FF0000"/>
                </a:solidFill>
              </a:rPr>
              <a:t>Figure 11</a:t>
            </a:r>
            <a:r>
              <a:rPr lang="en-GB" sz="1000" dirty="0"/>
              <a:t>). You can now see the extra input columns ‘</a:t>
            </a:r>
            <a:r>
              <a:rPr lang="en-GB" sz="1000" b="1" dirty="0"/>
              <a:t>Buying Impressions</a:t>
            </a:r>
            <a:r>
              <a:rPr lang="en-GB" sz="1000" dirty="0"/>
              <a:t>’, ‘</a:t>
            </a:r>
            <a:r>
              <a:rPr lang="en-GB" sz="1000" b="1" dirty="0"/>
              <a:t>Buying GRPs</a:t>
            </a:r>
            <a:r>
              <a:rPr lang="en-GB" sz="1000" dirty="0"/>
              <a:t>’ and ‘</a:t>
            </a:r>
            <a:r>
              <a:rPr lang="en-GB" sz="1000" b="1" dirty="0"/>
              <a:t>Frequency Capping</a:t>
            </a:r>
            <a:r>
              <a:rPr lang="en-GB" sz="1000" dirty="0"/>
              <a:t>’. Note that Buying Impressions and Buying GRPs are calculated against your ‘All4 ABC1s’ buying audience of </a:t>
            </a:r>
            <a:r>
              <a:rPr lang="en-GB" sz="1000" b="1" dirty="0"/>
              <a:t>5,618</a:t>
            </a:r>
            <a:r>
              <a:rPr lang="en-GB" sz="1000" dirty="0"/>
              <a:t>, not the planning target.</a:t>
            </a:r>
          </a:p>
          <a:p>
            <a:endParaRPr lang="en-GB" sz="1000" dirty="0"/>
          </a:p>
          <a:p>
            <a:r>
              <a:rPr lang="en-GB" sz="1000" dirty="0"/>
              <a:t>• Input your buying impressions and, if applicable, set a maximum frequency per individual (</a:t>
            </a:r>
            <a:r>
              <a:rPr lang="en-GB" sz="1000" b="1" dirty="0">
                <a:solidFill>
                  <a:srgbClr val="FF0000"/>
                </a:solidFill>
              </a:rPr>
              <a:t>Figure 12</a:t>
            </a:r>
            <a:r>
              <a:rPr lang="en-GB" sz="1000" dirty="0"/>
              <a:t>).</a:t>
            </a:r>
          </a:p>
          <a:p>
            <a:endParaRPr lang="en-GB" sz="1000" dirty="0"/>
          </a:p>
          <a:p>
            <a:r>
              <a:rPr lang="en-GB" sz="1000" dirty="0"/>
              <a:t>• In Media Types, select ‘ALL’ media again. </a:t>
            </a:r>
            <a:r>
              <a:rPr lang="en-GB" sz="1000" b="1" dirty="0">
                <a:solidFill>
                  <a:srgbClr val="FF0000"/>
                </a:solidFill>
              </a:rPr>
              <a:t>Figure 13 </a:t>
            </a:r>
            <a:r>
              <a:rPr lang="en-GB" sz="1000" dirty="0"/>
              <a:t>shows the overall reach &amp; frequency results and the reach achieved by the  </a:t>
            </a:r>
            <a:r>
              <a:rPr lang="en-GB" sz="1000" dirty="0" err="1"/>
              <a:t>the</a:t>
            </a:r>
            <a:r>
              <a:rPr lang="en-GB" sz="1000"/>
              <a:t> 2000 ABC1 VOD impressions adults </a:t>
            </a:r>
            <a:r>
              <a:rPr lang="en-GB" sz="1000" dirty="0"/>
              <a:t>within the target audience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1197206-C416-433F-8326-F2CB12F48333}"/>
              </a:ext>
            </a:extLst>
          </p:cNvPr>
          <p:cNvSpPr txBox="1"/>
          <p:nvPr/>
        </p:nvSpPr>
        <p:spPr>
          <a:xfrm>
            <a:off x="7751887" y="2216907"/>
            <a:ext cx="6804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FF0000"/>
                </a:solidFill>
              </a:rPr>
              <a:t>Figure 11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E7EFC8D-6E8B-4276-871D-FDF0ED57B867}"/>
              </a:ext>
            </a:extLst>
          </p:cNvPr>
          <p:cNvSpPr txBox="1"/>
          <p:nvPr/>
        </p:nvSpPr>
        <p:spPr>
          <a:xfrm>
            <a:off x="4588222" y="4020979"/>
            <a:ext cx="6804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FF0000"/>
                </a:solidFill>
              </a:rPr>
              <a:t>Figure 13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FFCE0FD-09EB-43E0-B36F-328D4C62E82D}"/>
              </a:ext>
            </a:extLst>
          </p:cNvPr>
          <p:cNvSpPr txBox="1"/>
          <p:nvPr/>
        </p:nvSpPr>
        <p:spPr>
          <a:xfrm>
            <a:off x="7508414" y="3092357"/>
            <a:ext cx="6804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FF0000"/>
                </a:solidFill>
              </a:rPr>
              <a:t>Figure 12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B9911D6-A632-424C-A559-EC3871E301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3807" y="958742"/>
            <a:ext cx="2107401" cy="6568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E9AC9A8-BAC1-4E27-A869-F1511B4188B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76" b="36622"/>
          <a:stretch/>
        </p:blipFill>
        <p:spPr>
          <a:xfrm>
            <a:off x="8462431" y="1867640"/>
            <a:ext cx="1008777" cy="114334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58D0E58-837F-483C-9398-64303951B4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7319" y="3919675"/>
            <a:ext cx="4442189" cy="245886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A60FC8-1037-4A3C-AA92-9FB99E27133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16546"/>
          <a:stretch/>
        </p:blipFill>
        <p:spPr>
          <a:xfrm>
            <a:off x="4038600" y="3360300"/>
            <a:ext cx="5344714" cy="504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30607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2144</TotalTime>
  <Words>584</Words>
  <Application>Microsoft Office PowerPoint</Application>
  <PresentationFormat>A4 Paper (210x297 mm)</PresentationFormat>
  <Paragraphs>47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Office Theme</vt:lpstr>
      <vt:lpstr>Custom Design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Federman</dc:creator>
  <cp:lastModifiedBy>Alex Maddox</cp:lastModifiedBy>
  <cp:revision>78</cp:revision>
  <cp:lastPrinted>2016-11-23T15:55:57Z</cp:lastPrinted>
  <dcterms:created xsi:type="dcterms:W3CDTF">2016-10-17T19:53:34Z</dcterms:created>
  <dcterms:modified xsi:type="dcterms:W3CDTF">2017-07-11T13:50:12Z</dcterms:modified>
</cp:coreProperties>
</file>